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ue Roman" charset="1" panose="00000500000000000000"/>
      <p:regular r:id="rId10"/>
    </p:embeddedFont>
    <p:embeddedFont>
      <p:font typeface="Times Neue Roman Bold" charset="1" panose="00000800000000000000"/>
      <p:regular r:id="rId11"/>
    </p:embeddedFont>
    <p:embeddedFont>
      <p:font typeface="Times Neue Roman Italics" charset="1" panose="00000500000000000000"/>
      <p:regular r:id="rId12"/>
    </p:embeddedFont>
    <p:embeddedFont>
      <p:font typeface="Times Neue Roman Bold Italics" charset="1" panose="000008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TT Supermolot Condensed" charset="1" panose="02000506040000020003"/>
      <p:regular r:id="rId20"/>
    </p:embeddedFont>
    <p:embeddedFont>
      <p:font typeface="TT Supermolot Condensed Bold" charset="1" panose="02000806040000020003"/>
      <p:regular r:id="rId21"/>
    </p:embeddedFont>
    <p:embeddedFont>
      <p:font typeface="TT Supermolot Condensed Italics" charset="1" panose="02000506000000090003"/>
      <p:regular r:id="rId22"/>
    </p:embeddedFont>
    <p:embeddedFont>
      <p:font typeface="TT Supermolot Condensed Bold Italics" charset="1" panose="02000806040000090003"/>
      <p:regular r:id="rId23"/>
    </p:embeddedFont>
    <p:embeddedFont>
      <p:font typeface="Anaphora" charset="1" panose="00000000000000000000"/>
      <p:regular r:id="rId24"/>
    </p:embeddedFont>
    <p:embeddedFont>
      <p:font typeface="Anaphora Bold" charset="1" panose="00000000000000000000"/>
      <p:regular r:id="rId25"/>
    </p:embeddedFont>
    <p:embeddedFont>
      <p:font typeface="Anaphora Italics" charset="1" panose="00000000000000000000"/>
      <p:regular r:id="rId26"/>
    </p:embeddedFont>
    <p:embeddedFont>
      <p:font typeface="Anaphora Bold Italics" charset="1" panose="00000000000000000000"/>
      <p:regular r:id="rId27"/>
    </p:embeddedFont>
    <p:embeddedFont>
      <p:font typeface="Coco Gothic SmallCaps" charset="1" panose="00000000000000000000"/>
      <p:regular r:id="rId28"/>
    </p:embeddedFont>
    <p:embeddedFont>
      <p:font typeface="Coco Gothic SmallCaps Bold" charset="1" panose="00000000000000000000"/>
      <p:regular r:id="rId29"/>
    </p:embeddedFont>
    <p:embeddedFont>
      <p:font typeface="Coco Gothic SmallCaps Italics" charset="1" panose="00000000000000000000"/>
      <p:regular r:id="rId30"/>
    </p:embeddedFont>
    <p:embeddedFont>
      <p:font typeface="Coco Gothic SmallCaps 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40862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622886"/>
            <a:ext cx="16230600" cy="120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3483">
                <a:solidFill>
                  <a:srgbClr val="000000"/>
                </a:solidFill>
                <a:latin typeface="Open Sans Extra Bold"/>
              </a:rPr>
              <a:t>Моделирование процесса роста кристаллических структур в зависимости от исходных параметров системы.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96244" y="7470776"/>
            <a:ext cx="7563056" cy="163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500">
                <a:solidFill>
                  <a:srgbClr val="000000"/>
                </a:solidFill>
                <a:latin typeface="Times Neue Roman Bold"/>
              </a:rPr>
              <a:t>crys_prob:</a:t>
            </a:r>
          </a:p>
          <a:p>
            <a:pPr algn="r">
              <a:lnSpc>
                <a:spcPts val="4340"/>
              </a:lnSpc>
            </a:pPr>
            <a:r>
              <a:rPr lang="en-US" sz="3500">
                <a:solidFill>
                  <a:srgbClr val="000000"/>
                </a:solidFill>
                <a:latin typeface="Times Neue Roman"/>
              </a:rPr>
              <a:t>Деревянченко Михаил</a:t>
            </a:r>
          </a:p>
          <a:p>
            <a:pPr algn="r">
              <a:lnSpc>
                <a:spcPts val="4340"/>
              </a:lnSpc>
            </a:pPr>
            <a:r>
              <a:rPr lang="en-US" sz="3500">
                <a:solidFill>
                  <a:srgbClr val="000000"/>
                </a:solidFill>
                <a:latin typeface="Times Neue Roman"/>
              </a:rPr>
              <a:t>Герасимов Илья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654" y="547255"/>
            <a:ext cx="14002692" cy="90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Anaphora"/>
              </a:rPr>
              <a:t> МОСКОВСКИЙ ФИЗИКО-ТЕХНИЧЕСКИЙ ИНСТИТУТ (НАЦИОНАЛЬНЫЙ ИССЛЕДОВАТЕЛЬСКИЙ УНИВЕРСИТЕТ)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44279" y="9201150"/>
            <a:ext cx="4199443" cy="57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 Italics"/>
              </a:rPr>
              <a:t>г. Долгопрудный, 2022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72414" y="1961942"/>
            <a:ext cx="5786886" cy="58105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985635"/>
            <a:ext cx="5786886" cy="57868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80975"/>
            <a:ext cx="831401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Результаты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05846"/>
            <a:ext cx="385037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Реальные условия.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1.5с работы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72414" y="7705846"/>
            <a:ext cx="4352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Условно взятые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стандартные условия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8090" y="1851124"/>
            <a:ext cx="6668186" cy="6668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79903" y="1851124"/>
            <a:ext cx="6629341" cy="66696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81833" y="537527"/>
            <a:ext cx="130662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Изменение равновесной концентрации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79903" y="8454131"/>
            <a:ext cx="6629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выше стандартной 1.8s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8090" y="8452635"/>
            <a:ext cx="6668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ниже стандартной 0.2s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5180" y="9191625"/>
            <a:ext cx="119376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(As =A/S отношение введенного значения и стандартного)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809407"/>
            <a:ext cx="6627813" cy="6668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11969" y="1809407"/>
            <a:ext cx="6647331" cy="667416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90654" y="537527"/>
            <a:ext cx="112561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Изменение равновесной скорости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21494" y="8416894"/>
            <a:ext cx="66473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выше стандартной 5s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410918"/>
            <a:ext cx="66278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ниже стандартной 0.1s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813909"/>
            <a:ext cx="6672703" cy="6659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13466" y="1813909"/>
            <a:ext cx="6687577" cy="667416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70197" y="537527"/>
            <a:ext cx="120896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Изменение коэффициента диффузии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06416"/>
            <a:ext cx="66727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ниже стандартного 0.01s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13466" y="8421396"/>
            <a:ext cx="66875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выше стандартного 2.5s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809407"/>
            <a:ext cx="6668186" cy="6668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16272" y="1809407"/>
            <a:ext cx="6643028" cy="66830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83510" y="537527"/>
            <a:ext cx="123596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Изменение начальной концентрации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10918"/>
            <a:ext cx="6668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ниже стандартного 0.5s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6272" y="8425819"/>
            <a:ext cx="66430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выше стандартного 1.5s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0" r="4109" b="43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999"/>
          </a:blip>
          <a:srcRect l="0" t="12725" r="5506" b="11960"/>
          <a:stretch>
            <a:fillRect/>
          </a:stretch>
        </p:blipFill>
        <p:spPr>
          <a:xfrm flipH="false" flipV="false" rot="0">
            <a:off x="2366879" y="0"/>
            <a:ext cx="12906643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80975"/>
            <a:ext cx="507206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Выводы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291050"/>
            <a:ext cx="182880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Была получена модель кристаллизации дендритных структур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Были получены результаты, при различных начальных условиях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Полученные зависимости совпадают с теоретическими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Было бы интересно провести данный эксперимент при больших масштабах и мощностях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По градиенту в модели видно, что диффузия происходит верно. Но из-за выбранных граничных условий и приближенному решению диффура вещество как бы стекается к центру, а его общее количество уменьшается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80975"/>
            <a:ext cx="13454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Ссылки и литература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82119"/>
            <a:ext cx="1828800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Баранов, В.Г. Моделирование процесса роста дендритных кристаллических структур / В.Г. Баранов, А.Г. Храмов // Компьютерная оптика. – 2001. – № 21. – С. 193-197.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Малов, А.Н. Визуализация структур биологических жидкостей пленочно-кристаллографическим методом / А.Н. Малов, Е.С. Мусатова // Физика: Фундаментальные и прикладные исследования, образование. – 2014. – С. 106-109.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Тарасевич, Ю.Ю. Диагностический метод клиновидной дегидратации биологических жидкостей с точки зрения физики / Ю.Ю. Тарасевич, И.В. Водолазская, О.П. Исакова // Клинико-лабораторный консилиум. – 2011. – № 2. – С. 60-62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Еремеенкова, О. О. Исследование слезной жидкости человека методом биокристаллографии при воздействии низкоинтенсивного лазерного излучения : магистерская диссертация по направлению подготовки: 03.04.02 - Физика. - Барнаул, 2019.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0431" r="0" b="204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48285" y="2144914"/>
            <a:ext cx="6624754" cy="66651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8000"/>
          </a:blip>
          <a:srcRect l="0" t="0" r="0" b="0"/>
          <a:stretch>
            <a:fillRect/>
          </a:stretch>
        </p:blipFill>
        <p:spPr>
          <a:xfrm flipH="false" flipV="false" rot="0">
            <a:off x="8104481" y="5656756"/>
            <a:ext cx="1712362" cy="171236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37209" y="180975"/>
            <a:ext cx="1341358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Спасибо за внимание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56857" y="6170354"/>
            <a:ext cx="200761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co Gothic SmallCaps Bold"/>
              </a:rPr>
              <a:t>crys_prob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6981849"/>
            <a:ext cx="954641" cy="22764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1722" r="0" b="1914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80975"/>
            <a:ext cx="78581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Содержание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049" y="2843199"/>
            <a:ext cx="9225504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Аннотация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Теоретические сведения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Кристаллизация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Описание модели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Математическая модель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Результаты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ue Roman"/>
              </a:rPr>
              <a:t>Выводы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1722" r="0" b="1914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33276" y="1714500"/>
            <a:ext cx="6626024" cy="66531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6981849"/>
            <a:ext cx="954641" cy="227645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80975"/>
            <a:ext cx="68770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Аннотация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37145"/>
            <a:ext cx="8532268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ue Roman"/>
              </a:rPr>
              <a:t>В работе представлена модель кристаллизации дендритной структуры, основанная на физических процессах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1722" r="0" b="1914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98638" y="2227453"/>
            <a:ext cx="6528463" cy="58320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80975"/>
            <a:ext cx="1567836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Теоретические сведения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9460"/>
            <a:ext cx="7307087" cy="693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42">
                <a:solidFill>
                  <a:srgbClr val="000000"/>
                </a:solidFill>
                <a:latin typeface="Times Neue Roman"/>
              </a:rPr>
              <a:t>Структуры, образующиеся при высыхании биологических жидкостей, перспективное  направления исследования в определении болезней и криминалистике. Метод основан на сравнивании эталонных и исследуемых структур.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8638" y="7992872"/>
            <a:ext cx="6908429" cy="116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Изображение высохшей слезы 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T Supermolot Condensed"/>
              </a:rPr>
              <a:t>под микроскопом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21722" r="0" b="1914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5003" b="0"/>
          <a:stretch>
            <a:fillRect/>
          </a:stretch>
        </p:blipFill>
        <p:spPr>
          <a:xfrm flipH="false" flipV="false" rot="0">
            <a:off x="8455115" y="2019146"/>
            <a:ext cx="3743600" cy="31243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650" r="0" b="1650"/>
          <a:stretch>
            <a:fillRect/>
          </a:stretch>
        </p:blipFill>
        <p:spPr>
          <a:xfrm flipH="false" flipV="false" rot="0">
            <a:off x="13083532" y="2019146"/>
            <a:ext cx="3743600" cy="31243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723815"/>
            <a:ext cx="7122053" cy="763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5"/>
              </a:lnSpc>
            </a:pPr>
            <a:r>
              <a:rPr lang="en-US" sz="3939">
                <a:solidFill>
                  <a:srgbClr val="000000"/>
                </a:solidFill>
                <a:latin typeface="Times Neue Roman"/>
              </a:rPr>
              <a:t>На практике чаще всего в исследуемое вещество добавляют кристаллизующийся раствор и полученную субстанцию искусственно высушивают.</a:t>
            </a:r>
          </a:p>
          <a:p>
            <a:pPr>
              <a:lnSpc>
                <a:spcPts val="5515"/>
              </a:lnSpc>
            </a:pPr>
            <a:r>
              <a:rPr lang="en-US" sz="3939">
                <a:solidFill>
                  <a:srgbClr val="000000"/>
                </a:solidFill>
                <a:latin typeface="Times Neue Roman"/>
              </a:rPr>
              <a:t>В нашей работе мы рассматривали слезы с добавлением раствора хлорида натрия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33607" y="5583789"/>
            <a:ext cx="3665108" cy="312435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38496" y="180975"/>
            <a:ext cx="1123520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Кристаллизация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1229" y="1961996"/>
            <a:ext cx="32385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 Bold"/>
              </a:rPr>
              <a:t>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5696" y="1961996"/>
            <a:ext cx="32385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 Bold"/>
              </a:rPr>
              <a:t>б.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92570" y="5526639"/>
            <a:ext cx="34116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 Bold"/>
              </a:rPr>
              <a:t>в.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1709" y="6927603"/>
            <a:ext cx="473013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а. слюна и NaCl,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б. Моча и CuCl2,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в. глицин с плазмой крови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7424" r="0" b="34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2505" r="51820" b="22505"/>
          <a:stretch>
            <a:fillRect/>
          </a:stretch>
        </p:blipFill>
        <p:spPr>
          <a:xfrm flipH="false" flipV="false" rot="0">
            <a:off x="10330525" y="1962812"/>
            <a:ext cx="3233673" cy="31806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33496" y="1962812"/>
            <a:ext cx="3225804" cy="31806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0736" y="180975"/>
            <a:ext cx="1127662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Описание модели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718" y="1905662"/>
            <a:ext cx="9379632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В основе модели рассматриваются процессы диффузии и переноса вещества,  зависящие от вероятности кристаллизации и растворения.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718" y="4219602"/>
            <a:ext cx="9379632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Рассматривается кристаллизация в виде дендритов, так как  это наиболее похожая модель на реальную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718" y="5933467"/>
            <a:ext cx="9379632" cy="29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Все поле разбито на элементарные объемы - ячейки. У каждой  ячейки есть кристаллизующееся вещество и примесь. Для каждой ячейки рассчитывается скорость кристаллизации и ее вероятность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33496" y="5367047"/>
            <a:ext cx="376065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Действительная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кристаллограмма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85256" y="5367047"/>
            <a:ext cx="204019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Разбиение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Supermolot Condensed"/>
              </a:rPr>
              <a:t>на ячейки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7424" r="0" b="34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035458"/>
            <a:ext cx="5819397" cy="21780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77341" y="5727193"/>
            <a:ext cx="9603198" cy="35676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852013" y="6604539"/>
            <a:ext cx="2986080" cy="18129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80975"/>
            <a:ext cx="1568670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Математическая модель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275" y="2245984"/>
            <a:ext cx="12343643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Процесс диффузии описывается следующим уравнением: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42315" y="3264180"/>
            <a:ext cx="581939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С- концентрация,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D-коэффициент диффузии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275" y="5156328"/>
            <a:ext cx="914400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Для решения выбрана разностная схема: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2013" y="5156328"/>
            <a:ext cx="5380002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Схема устойчива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при следующем условии: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0539" y="8344217"/>
            <a:ext cx="7374692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, где в числителе шаг по времени,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а в знаменателе расстояние между элементарными объемами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17780" r="0" b="2308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1912937"/>
            <a:ext cx="9513803" cy="15154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2901" y="8119993"/>
            <a:ext cx="8760559" cy="163924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548" y="6169893"/>
            <a:ext cx="10102685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ue Roman"/>
              </a:rPr>
              <a:t>Существует точка равновесной концентрации 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6767" y="687388"/>
            <a:ext cx="15883872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imes Neue Roman"/>
              </a:rPr>
              <a:t>Вероятности кристаллизации и растворения элементарного  объема соответственно равны: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9803" y="3362960"/>
            <a:ext cx="1791819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, где у экспоненты в числителе тот же шаг по времени, что и в разностной схеме, а в знаменателе расстояние между элементарными объемами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V - скорость роста грани кристалла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 - скорость растворения грани кристалла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59835" y="6437545"/>
            <a:ext cx="16679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756" y="6676623"/>
            <a:ext cx="18450011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в которой кристалл, в среднем, растет с такой же скоростью V с которой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растворяется. Тогда скорость роста и растворения соответственно: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47096" y="6901413"/>
            <a:ext cx="16679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999"/>
          </a:blip>
          <a:srcRect l="0" t="17780" r="0" b="2308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6855597"/>
            <a:ext cx="9640357" cy="165940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8934767"/>
            <a:ext cx="17898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ue Roman"/>
              </a:rPr>
              <a:t>При растворение ничего не происходит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66675"/>
            <a:ext cx="18288000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ue Roman"/>
              </a:rPr>
              <a:t>Пусть кристаллизуется ячейка с концентрацией вещества C. После кристаллизации ее концентрация C’ должна стать равной плотности вещества кристалла ρ. То есть в эту ячейку должно дополнительно поступить вещество в количестве Cн = ρ − C из соседних ячеек. Соседние ячейки рассматриваются только группами. В группу относятся все ячейки из раствора, находящиеся на одинаковом расстоянии от кристаллизующейся ячейки. Обозначим через Si суммарное количество вещества, находящееся во всех ячейках i-й группы. Сначала необходимое вещество берется из первых соседей. Если во всех первых соседях не набирается необходимое количество вещества, то рассматриваются вторые, третьи (и так далее) соседи. Пусть выполняются условия S1 + S2 +…+ Si &lt; Cн и S1 + S2 +…+ Si+1 ≥ Cн . Тогда из ячеек 1-х, 2-х, …, i?х соседей забирается все вещество, то есть концентрация в них полагается равной нулю. И из последнего слоя соседей забирается недостающее вещество в количестве ~C = Cн − S1 + S2 +…+ Si ) . Из каждой ячейки (i+1)-о слоя соседей количество забираемого вещества пропорционально ее изначальной концентрации: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DAE-nAJc1pM</dc:identifier>
  <dcterms:modified xsi:type="dcterms:W3CDTF">2011-08-01T06:04:30Z</dcterms:modified>
  <cp:revision>1</cp:revision>
  <dc:title>Моделирование процесса роста кристаллических структур в зависимости от исходных параметров системы.</dc:title>
</cp:coreProperties>
</file>